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9EC4"/>
    <a:srgbClr val="F8F8FA"/>
    <a:srgbClr val="2EA2C9"/>
    <a:srgbClr val="FCFCFE"/>
    <a:srgbClr val="FDFCFA"/>
    <a:srgbClr val="FAFAFC"/>
    <a:srgbClr val="6B26DB"/>
    <a:srgbClr val="030540"/>
    <a:srgbClr val="1E645A"/>
    <a:srgbClr val="EE4C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1944" y="6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F3267-1025-8F97-84C7-6D6F1B26E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622" y="755282"/>
            <a:ext cx="7395349" cy="1450537"/>
          </a:xfrm>
        </p:spPr>
        <p:txBody>
          <a:bodyPr anchor="ctr"/>
          <a:lstStyle>
            <a:lvl1pPr algn="ctr"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66868-B6E3-0C7F-2F98-44ABA83AC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DF8AF8-FDE2-410C-8D85-3FB48DA88970}" type="datetimeFigureOut">
              <a:rPr lang="ru-RU" smtClean="0"/>
              <a:pPr/>
              <a:t>22.06.2026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8A31D-2EA7-2D07-4E55-942D8EA02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91F7A-BA25-9C40-5147-632CDA975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64C9140-A1CC-4337-801E-1631F84DA6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9DCCD8-336F-5B6E-3D7A-C197ADC4E5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622" y="2298416"/>
            <a:ext cx="7395349" cy="95096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574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0B172-37AB-9C92-E2CC-164192D1A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99AD25-74B4-0B23-D1B7-4CBC09AF66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BB94A-F3EB-BFBF-0786-30CF4020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3AD872-9F34-8E29-3901-E7F41D582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252B0-F413-AEE1-65A4-72BC80A52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75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0364E3-DEFE-384E-874E-CFE6BAB5B2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B3B02D-7CF6-A0EA-23CD-25518099C4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A58812-845A-DBCA-0E6E-58A42D9FA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A56FF-DD40-2CB9-0030-B9FBA70F3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7D17E0-69B1-A6AD-2312-C86F36570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79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90B68-8F96-411F-AAE8-9EEC655B9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933" y="136525"/>
            <a:ext cx="10190495" cy="1325563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2A2F1-E7B1-7893-5A19-AD14132A4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561" y="1713186"/>
            <a:ext cx="10187867" cy="44458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DC211-E2B1-0E8A-9CDA-F7BF249D0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DF8AF8-FDE2-410C-8D85-3FB48DA88970}" type="datetimeFigureOut">
              <a:rPr lang="ru-RU" smtClean="0"/>
              <a:pPr/>
              <a:t>22.06.2026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0AE10-595B-BA4F-757F-0D952E496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7ECD9-62AD-2ED3-0DE8-5C33549B3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64C9140-A1CC-4337-801E-1631F84DA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40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3C622-07CE-1784-8746-BAEE04C6F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0F502-C499-4611-3F82-6450B1736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7542D-213D-02E1-AF6C-9E29A8C04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8D7B38-E6A4-7E3C-B690-CBC6DD3B6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6065C-AD2A-D8F0-1E2D-D2CD813C1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12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F2446-78F4-64D9-3BCE-B9B91273A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A39EB-795F-5834-CDD8-29B155F003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0D5F12-8ED9-32B4-BB3B-3E01DD801A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FE1BD5-5603-A051-14D1-A7C4B24EE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7FE315-FA80-84A9-E1B9-8416AA271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326ED5-2606-B40D-F5E5-77149B7CE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67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81981-2075-0694-7437-B911A70A2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ACD91A-0078-E00B-DD0A-4AC86EE9F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6177F6-3FB6-7F47-4026-151E329E5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AAFA44-ED3A-4C88-36DE-546D666C87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2EF0E0-4204-8A2D-788E-8A68A484D5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AF9F21-2C53-54FC-954A-28888E028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F40D8F-3FF1-B013-9E23-0F5CCA6B9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1B5BFD-34E4-920A-D0E3-75F10FB14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02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DA88-B122-214E-B5E0-E3180B2C6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2150FF-7599-CC84-9385-2CE339615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DBD902-BE9F-D468-C220-5A6EE2436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B1DB4D-98BF-AEC3-954C-FFA431383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70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25A582-B8F3-D896-3894-4126EE55E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4BD34A-A509-1A8E-7751-54B78A86C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9B74E2-6255-3BF7-E53A-CF19F0BB5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20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64AF3-E71C-F0BC-1964-F4E4F97F2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B0028-AA70-4D34-B623-DCA42E476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25CAC5-73A4-6A14-2862-26B2F34F28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B9F47A-338A-F9B4-C5BC-E36C58807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6B6B3-E169-2693-1A50-7F8EF0E80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1D5CC7-2DD3-61E1-014C-07FA38105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83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03ECE-CB5B-3F96-328B-747AA9D51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E46DD8-16C2-0AB0-7CDB-92680FFCFA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036F4-98F8-A308-233D-A211459D9A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C9AFC1-D75B-EA63-8936-6E709A93A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798E78-E48C-49E2-1978-305BC5E97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84CEC-2C05-0F62-428F-0939AE6F0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51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135E0D-0038-412F-7A8E-40CEC6373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ABF78-79CA-46B4-C1B2-3891D2DC1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EC76DF-8B83-4025-02A8-3BE948E657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F8AF8-FDE2-410C-8D85-3FB48DA88970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5384C-6B6C-EDC3-46C0-9BFB44D79B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CD001-6171-B71F-A678-1D1A06DAF0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C9140-A1CC-4337-801E-1631F84DA6C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3"/>
            <a:extLst>
              <a:ext uri="{FF2B5EF4-FFF2-40B4-BE49-F238E27FC236}">
                <a16:creationId xmlns:a16="http://schemas.microsoft.com/office/drawing/2014/main" id="{897A19B5-97F5-4E9A-1613-D5654B987D4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98350" y="270144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592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AACC2-987C-EC31-7079-F1BA92032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2997" y="2804001"/>
            <a:ext cx="11699003" cy="1450537"/>
          </a:xfrm>
        </p:spPr>
        <p:txBody>
          <a:bodyPr>
            <a:normAutofit fontScale="90000"/>
          </a:bodyPr>
          <a:lstStyle/>
          <a:p>
            <a:r>
              <a:rPr lang="ru-RU" dirty="0"/>
              <a:t>«Песочница консультанта»: </a:t>
            </a:r>
            <a:br>
              <a:rPr lang="ru-RU" dirty="0"/>
            </a:br>
            <a:r>
              <a:rPr lang="ru-RU" dirty="0"/>
              <a:t>ИИ-тренажер для подготовки психологов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49921D95-9F51-41E1-AD07-1F9B2FEB1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7093" y="6102718"/>
            <a:ext cx="7395349" cy="485120"/>
          </a:xfrm>
        </p:spPr>
        <p:txBody>
          <a:bodyPr>
            <a:normAutofit/>
          </a:bodyPr>
          <a:lstStyle/>
          <a:p>
            <a:r>
              <a:rPr lang="ru-RU" dirty="0"/>
              <a:t>Долганов Дмитрий Николаевич</a:t>
            </a:r>
          </a:p>
        </p:txBody>
      </p:sp>
    </p:spTree>
    <p:extLst>
      <p:ext uri="{BB962C8B-B14F-4D97-AF65-F5344CB8AC3E}">
        <p14:creationId xmlns:p14="http://schemas.microsoft.com/office/powerpoint/2010/main" val="269529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BF54-EE4A-0FE5-D74E-6B5A7D2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825" y="148556"/>
            <a:ext cx="10386348" cy="430636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Гипотеза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79E5D3-5875-6A75-E747-D421E9BB59BE}"/>
              </a:ext>
            </a:extLst>
          </p:cNvPr>
          <p:cNvSpPr txBox="1"/>
          <p:nvPr/>
        </p:nvSpPr>
        <p:spPr>
          <a:xfrm>
            <a:off x="426118" y="797510"/>
            <a:ext cx="11339763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/>
              <a:t>Исходная формулировка:</a:t>
            </a:r>
          </a:p>
          <a:p>
            <a:endParaRPr lang="ru-RU" sz="2400" dirty="0"/>
          </a:p>
          <a:p>
            <a:pPr algn="just"/>
            <a:r>
              <a:rPr lang="ru-RU" sz="2400" dirty="0"/>
              <a:t>В процессе работы с ролевыми ИИ-агентами произойдёт усиление навыков, обеспечивающих взаимодействие, и изменится уровень самооценки консультативной деятельности.</a:t>
            </a:r>
          </a:p>
          <a:p>
            <a:endParaRPr lang="ru-RU" sz="2400" dirty="0"/>
          </a:p>
          <a:p>
            <a:r>
              <a:rPr lang="ru-RU" sz="2400" b="1" dirty="0"/>
              <a:t>Уточненная формулировка (с учетом добавленных слоев):</a:t>
            </a:r>
          </a:p>
          <a:p>
            <a:endParaRPr lang="ru-RU" sz="2400" dirty="0"/>
          </a:p>
          <a:p>
            <a:pPr algn="just"/>
            <a:r>
              <a:rPr lang="ru-RU" sz="2400" dirty="0"/>
              <a:t>В процессе работы с ролевыми ИИ-агентами, обладающими формализованным психологическим типажом и вариативными поведенческими слоями:</a:t>
            </a:r>
          </a:p>
          <a:p>
            <a:r>
              <a:rPr lang="ru-RU" sz="2400" dirty="0"/>
              <a:t>-произойдет усиление навыков, обеспечивающих консультативное взаимодействие;</a:t>
            </a:r>
          </a:p>
          <a:p>
            <a:r>
              <a:rPr lang="ru-RU" sz="2400" dirty="0"/>
              <a:t>-изменится уровень самооценки консультативной деятельности;</a:t>
            </a:r>
          </a:p>
          <a:p>
            <a:r>
              <a:rPr lang="ru-RU" sz="2400" dirty="0"/>
              <a:t>-произойдет усиление навыка понимания вариативности отдельных моделей психологической проблемы клиента.</a:t>
            </a:r>
          </a:p>
        </p:txBody>
      </p:sp>
    </p:spTree>
    <p:extLst>
      <p:ext uri="{BB962C8B-B14F-4D97-AF65-F5344CB8AC3E}">
        <p14:creationId xmlns:p14="http://schemas.microsoft.com/office/powerpoint/2010/main" val="1839115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BF54-EE4A-0FE5-D74E-6B5A7D2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826" y="167193"/>
            <a:ext cx="10386348" cy="430636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Дизайн эксперимента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5065A5-C4B1-BBF3-91E4-207E0BD4B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111" y="880806"/>
            <a:ext cx="5271778" cy="559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408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BF54-EE4A-0FE5-D74E-6B5A7D2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826" y="167193"/>
            <a:ext cx="10386348" cy="430636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Диагностический инструментарий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05A34D-8B03-8739-1257-6CF76347924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12" y="0"/>
            <a:ext cx="5169991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74B1EE-5CA0-A08E-E096-3F8069C2B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776" y="1085673"/>
            <a:ext cx="5563512" cy="468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72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BF54-EE4A-0FE5-D74E-6B5A7D2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826" y="167193"/>
            <a:ext cx="10386348" cy="430636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Уровень эксперимента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AF0285-3657-C643-A4C5-F92F1BF30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237" y="942936"/>
            <a:ext cx="10386349" cy="565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93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BF54-EE4A-0FE5-D74E-6B5A7D2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826" y="167193"/>
            <a:ext cx="10386348" cy="430636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Паттерн эксперимента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3578C2-3368-BC9D-5531-DABA88710215}"/>
              </a:ext>
            </a:extLst>
          </p:cNvPr>
          <p:cNvSpPr txBox="1"/>
          <p:nvPr/>
        </p:nvSpPr>
        <p:spPr>
          <a:xfrm>
            <a:off x="2031358" y="597829"/>
            <a:ext cx="8391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Третий паттерн — </a:t>
            </a:r>
            <a:r>
              <a:rPr lang="ru-RU" dirty="0" err="1"/>
              <a:t>sandbox</a:t>
            </a:r>
            <a:r>
              <a:rPr lang="ru-RU" dirty="0"/>
              <a:t> или </a:t>
            </a:r>
            <a:r>
              <a:rPr lang="ru-RU" dirty="0" err="1"/>
              <a:t>playground</a:t>
            </a:r>
            <a:r>
              <a:rPr lang="ru-RU" dirty="0"/>
              <a:t>: управляемое экспериментирование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9BC989A-BF3E-67D7-9353-584B76396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213" y="1028465"/>
            <a:ext cx="7011573" cy="570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887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BF54-EE4A-0FE5-D74E-6B5A7D2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826" y="167193"/>
            <a:ext cx="10386348" cy="430636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Риски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0BBC9F-24A9-C2C2-5FE2-7BEA650FE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3753"/>
            <a:ext cx="12192000" cy="590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776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BF54-EE4A-0FE5-D74E-6B5A7D2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826" y="167193"/>
            <a:ext cx="10386348" cy="430636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Что нужно удержать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E05D4-7820-F79B-0762-0ED670109095}"/>
              </a:ext>
            </a:extLst>
          </p:cNvPr>
          <p:cNvSpPr txBox="1"/>
          <p:nvPr/>
        </p:nvSpPr>
        <p:spPr>
          <a:xfrm>
            <a:off x="1080305" y="2303078"/>
            <a:ext cx="542708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Нужно удержать новую позицию преподавателя. Быть не транслятором «истин», а фасилитатором и модератором процесса обучения.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A92472-A6E2-97A6-534D-44242E49F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536" y="178484"/>
            <a:ext cx="2894159" cy="661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28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BF54-EE4A-0FE5-D74E-6B5A7D2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826" y="167193"/>
            <a:ext cx="10386348" cy="430636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Ожидаемые результаты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87162E-AE2C-AD55-4DB8-C29FA828E6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39" y="522648"/>
            <a:ext cx="11404922" cy="633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46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BF54-EE4A-0FE5-D74E-6B5A7D2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752" y="136526"/>
            <a:ext cx="10190495" cy="562414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Актуальность проекта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9FBB354-2108-9DA5-F656-E0462296847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407" y="474562"/>
            <a:ext cx="9165186" cy="624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23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BF54-EE4A-0FE5-D74E-6B5A7D2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752" y="136526"/>
            <a:ext cx="10190495" cy="562414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Базовые параметры эксперимента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1345F4E4-F59D-4DBB-A055-A01CDCB1FF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181607"/>
              </p:ext>
            </p:extLst>
          </p:nvPr>
        </p:nvGraphicFramePr>
        <p:xfrm>
          <a:off x="354956" y="698940"/>
          <a:ext cx="11482086" cy="5845034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4247908">
                  <a:extLst>
                    <a:ext uri="{9D8B030D-6E8A-4147-A177-3AD203B41FA5}">
                      <a16:colId xmlns:a16="http://schemas.microsoft.com/office/drawing/2014/main" val="2618725710"/>
                    </a:ext>
                  </a:extLst>
                </a:gridCol>
                <a:gridCol w="7234178">
                  <a:extLst>
                    <a:ext uri="{9D8B030D-6E8A-4147-A177-3AD203B41FA5}">
                      <a16:colId xmlns:a16="http://schemas.microsoft.com/office/drawing/2014/main" val="2433982202"/>
                    </a:ext>
                  </a:extLst>
                </a:gridCol>
              </a:tblGrid>
              <a:tr h="459251">
                <a:tc>
                  <a:txBody>
                    <a:bodyPr/>
                    <a:lstStyle/>
                    <a:p>
                      <a:pPr algn="ctr"/>
                      <a:r>
                        <a:rPr lang="ru-RU" sz="2800" b="1">
                          <a:effectLst/>
                        </a:rPr>
                        <a:t>Параметр</a:t>
                      </a:r>
                      <a:endParaRPr lang="ru-RU" sz="2800" b="1">
                        <a:effectLst/>
                        <a:latin typeface="quote-cjk-patch"/>
                      </a:endParaRPr>
                    </a:p>
                  </a:txBody>
                  <a:tcPr marL="75023" marR="100031" marT="62519" marB="62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effectLst/>
                        </a:rPr>
                        <a:t>Значение</a:t>
                      </a:r>
                      <a:endParaRPr lang="ru-RU" sz="2800" b="1" dirty="0">
                        <a:effectLst/>
                        <a:latin typeface="quote-cjk-patch"/>
                      </a:endParaRPr>
                    </a:p>
                  </a:txBody>
                  <a:tcPr marL="100031" marR="100031" marT="62519" marB="62519" anchor="ctr"/>
                </a:tc>
                <a:extLst>
                  <a:ext uri="{0D108BD9-81ED-4DB2-BD59-A6C34878D82A}">
                    <a16:rowId xmlns:a16="http://schemas.microsoft.com/office/drawing/2014/main" val="981563284"/>
                  </a:ext>
                </a:extLst>
              </a:tr>
              <a:tr h="1331522">
                <a:tc>
                  <a:txBody>
                    <a:bodyPr/>
                    <a:lstStyle/>
                    <a:p>
                      <a:r>
                        <a:rPr lang="ru-RU" sz="2800" b="1">
                          <a:effectLst/>
                        </a:rPr>
                        <a:t>Дисциплина</a:t>
                      </a:r>
                      <a:endParaRPr lang="ru-RU" sz="2800" b="0">
                        <a:effectLst/>
                        <a:latin typeface="quote-cjk-patch"/>
                      </a:endParaRPr>
                    </a:p>
                  </a:txBody>
                  <a:tcPr marL="75023" marR="100031" marT="62519" marB="62519" anchor="ctr"/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effectLst/>
                        </a:rPr>
                        <a:t>«Теория и практика консультативного процесса» — 4 модуль, 1 курс, 2/3 триместр</a:t>
                      </a:r>
                      <a:endParaRPr lang="ru-RU" sz="2800" b="0" dirty="0">
                        <a:effectLst/>
                        <a:latin typeface="quote-cjk-patch"/>
                      </a:endParaRPr>
                    </a:p>
                  </a:txBody>
                  <a:tcPr marL="100031" marR="75023" marT="62519" marB="62519" anchor="ctr"/>
                </a:tc>
                <a:extLst>
                  <a:ext uri="{0D108BD9-81ED-4DB2-BD59-A6C34878D82A}">
                    <a16:rowId xmlns:a16="http://schemas.microsoft.com/office/drawing/2014/main" val="2175150800"/>
                  </a:ext>
                </a:extLst>
              </a:tr>
              <a:tr h="1039237">
                <a:tc>
                  <a:txBody>
                    <a:bodyPr/>
                    <a:lstStyle/>
                    <a:p>
                      <a:r>
                        <a:rPr lang="ru-RU" sz="2800" b="1" dirty="0">
                          <a:effectLst/>
                        </a:rPr>
                        <a:t>Участники</a:t>
                      </a:r>
                      <a:endParaRPr lang="ru-RU" sz="2800" b="0" dirty="0">
                        <a:effectLst/>
                        <a:latin typeface="quote-cjk-patch"/>
                      </a:endParaRPr>
                    </a:p>
                  </a:txBody>
                  <a:tcPr marL="75023" marR="100031" marT="62519" marB="62519" anchor="ctr"/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effectLst/>
                        </a:rPr>
                        <a:t>Магистры 2 курса (вне учебных занятий, осенний семестр)</a:t>
                      </a:r>
                      <a:endParaRPr lang="ru-RU" sz="2800" b="0" dirty="0">
                        <a:effectLst/>
                        <a:latin typeface="quote-cjk-patch"/>
                      </a:endParaRPr>
                    </a:p>
                  </a:txBody>
                  <a:tcPr marL="100031" marR="75023" marT="62519" marB="62519" anchor="ctr"/>
                </a:tc>
                <a:extLst>
                  <a:ext uri="{0D108BD9-81ED-4DB2-BD59-A6C34878D82A}">
                    <a16:rowId xmlns:a16="http://schemas.microsoft.com/office/drawing/2014/main" val="3840701119"/>
                  </a:ext>
                </a:extLst>
              </a:tr>
              <a:tr h="1331522">
                <a:tc>
                  <a:txBody>
                    <a:bodyPr/>
                    <a:lstStyle/>
                    <a:p>
                      <a:r>
                        <a:rPr lang="ru-RU" sz="2800" b="1">
                          <a:effectLst/>
                        </a:rPr>
                        <a:t>Группы</a:t>
                      </a:r>
                      <a:endParaRPr lang="ru-RU" sz="2800" b="0">
                        <a:effectLst/>
                        <a:latin typeface="quote-cjk-patch"/>
                      </a:endParaRPr>
                    </a:p>
                  </a:txBody>
                  <a:tcPr marL="75023" marR="100031" marT="62519" marB="62519" anchor="ctr"/>
                </a:tc>
                <a:tc>
                  <a:txBody>
                    <a:bodyPr/>
                    <a:lstStyle/>
                    <a:p>
                      <a:r>
                        <a:rPr lang="ru-RU" sz="2800" b="0">
                          <a:effectLst/>
                        </a:rPr>
                        <a:t>Экспериментальная (работа с ИИ-агентами) и Контрольная (без специальных заданий)</a:t>
                      </a:r>
                      <a:endParaRPr lang="ru-RU" sz="2800" b="0">
                        <a:effectLst/>
                        <a:latin typeface="quote-cjk-patch"/>
                      </a:endParaRPr>
                    </a:p>
                  </a:txBody>
                  <a:tcPr marL="100031" marR="75023" marT="62519" marB="62519" anchor="ctr"/>
                </a:tc>
                <a:extLst>
                  <a:ext uri="{0D108BD9-81ED-4DB2-BD59-A6C34878D82A}">
                    <a16:rowId xmlns:a16="http://schemas.microsoft.com/office/drawing/2014/main" val="1277933290"/>
                  </a:ext>
                </a:extLst>
              </a:tr>
              <a:tr h="459251">
                <a:tc>
                  <a:txBody>
                    <a:bodyPr/>
                    <a:lstStyle/>
                    <a:p>
                      <a:r>
                        <a:rPr lang="ru-RU" sz="2800" b="1">
                          <a:effectLst/>
                        </a:rPr>
                        <a:t>Тип работы</a:t>
                      </a:r>
                      <a:endParaRPr lang="ru-RU" sz="2800" b="0">
                        <a:effectLst/>
                        <a:latin typeface="quote-cjk-patch"/>
                      </a:endParaRPr>
                    </a:p>
                  </a:txBody>
                  <a:tcPr marL="75023" marR="100031" marT="62519" marB="62519" anchor="ctr"/>
                </a:tc>
                <a:tc>
                  <a:txBody>
                    <a:bodyPr/>
                    <a:lstStyle/>
                    <a:p>
                      <a:r>
                        <a:rPr lang="ru-RU" sz="2800" b="0">
                          <a:effectLst/>
                        </a:rPr>
                        <a:t>Индивидуальный формат</a:t>
                      </a:r>
                      <a:endParaRPr lang="ru-RU" sz="2800" b="0">
                        <a:effectLst/>
                        <a:latin typeface="quote-cjk-patch"/>
                      </a:endParaRPr>
                    </a:p>
                  </a:txBody>
                  <a:tcPr marL="100031" marR="75023" marT="62519" marB="62519" anchor="ctr"/>
                </a:tc>
                <a:extLst>
                  <a:ext uri="{0D108BD9-81ED-4DB2-BD59-A6C34878D82A}">
                    <a16:rowId xmlns:a16="http://schemas.microsoft.com/office/drawing/2014/main" val="3563746860"/>
                  </a:ext>
                </a:extLst>
              </a:tr>
              <a:tr h="1039237">
                <a:tc>
                  <a:txBody>
                    <a:bodyPr/>
                    <a:lstStyle/>
                    <a:p>
                      <a:r>
                        <a:rPr lang="ru-RU" sz="2800" b="1">
                          <a:effectLst/>
                        </a:rPr>
                        <a:t>Количество сессий (ЭГ)</a:t>
                      </a:r>
                      <a:endParaRPr lang="ru-RU" sz="2800" b="0">
                        <a:effectLst/>
                        <a:latin typeface="quote-cjk-patch"/>
                      </a:endParaRPr>
                    </a:p>
                  </a:txBody>
                  <a:tcPr marL="75023" marR="100031" marT="62519" marB="62519" anchor="ctr"/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effectLst/>
                        </a:rPr>
                        <a:t>Не менее 10 консультативных сессий с ИИ-агентом</a:t>
                      </a:r>
                      <a:endParaRPr lang="ru-RU" sz="2800" b="0" dirty="0">
                        <a:effectLst/>
                        <a:latin typeface="quote-cjk-patch"/>
                      </a:endParaRPr>
                    </a:p>
                  </a:txBody>
                  <a:tcPr marL="100031" marR="75023" marT="62519" marB="62519" anchor="ctr"/>
                </a:tc>
                <a:extLst>
                  <a:ext uri="{0D108BD9-81ED-4DB2-BD59-A6C34878D82A}">
                    <a16:rowId xmlns:a16="http://schemas.microsoft.com/office/drawing/2014/main" val="1960723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432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BF54-EE4A-0FE5-D74E-6B5A7D2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752" y="148099"/>
            <a:ext cx="10190495" cy="1264011"/>
          </a:xfrm>
        </p:spPr>
        <p:txBody>
          <a:bodyPr>
            <a:noAutofit/>
          </a:bodyPr>
          <a:lstStyle/>
          <a:p>
            <a:pPr algn="just"/>
            <a:r>
              <a:rPr lang="ru-RU" sz="2400" dirty="0"/>
              <a:t>Объект проектирования — консультативный процесс как целостная деятельность психолога-консультанта, развернутая во времени и включающая три фазы: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5C17C7-ADDB-9819-ACCF-06B9259E91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318" y="1269682"/>
            <a:ext cx="10316901" cy="544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09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BF54-EE4A-0FE5-D74E-6B5A7D2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5831" y="738407"/>
            <a:ext cx="5015697" cy="4956337"/>
          </a:xfrm>
        </p:spPr>
        <p:txBody>
          <a:bodyPr>
            <a:noAutofit/>
          </a:bodyPr>
          <a:lstStyle/>
          <a:p>
            <a:pPr algn="just"/>
            <a:r>
              <a:rPr lang="ru-RU" sz="2400" dirty="0"/>
              <a:t>В консультативном процессе объектом является не клиент как личность, а запрос клиента / проблема, с которой работает консультант. Клиент при этом остается полноправным субъектом взаимодействия, обладающим собственной волей, интерпретациями и обратной связью.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E91EC6-711C-0926-ACB0-35B9AAB21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90" y="0"/>
            <a:ext cx="6458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6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BF54-EE4A-0FE5-D74E-6B5A7D2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826" y="136524"/>
            <a:ext cx="10386348" cy="430636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Архитектура ИИ-тренажера «виртуальный клиент»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C617B92-7C38-06DE-B220-7856783C7CDB}"/>
              </a:ext>
            </a:extLst>
          </p:cNvPr>
          <p:cNvSpPr txBox="1">
            <a:spLocks/>
          </p:cNvSpPr>
          <p:nvPr/>
        </p:nvSpPr>
        <p:spPr>
          <a:xfrm>
            <a:off x="441767" y="692108"/>
            <a:ext cx="11308465" cy="43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000" dirty="0"/>
              <a:t>«В планируемом эксперименте предполагается использовать вариант, который пока видится как некий микс персоны и симулятора»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C4DC80-BAD2-85E4-321D-096B49D3CA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2575"/>
            <a:ext cx="12192000" cy="489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55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BF54-EE4A-0FE5-D74E-6B5A7D2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826" y="136524"/>
            <a:ext cx="10386348" cy="430636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Формализация и семантический люфт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C34826-84A9-29A4-1814-5B4166D7216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21" y="0"/>
            <a:ext cx="4960030" cy="6858000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29690D49-9801-915E-CFE6-883A433E18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968773"/>
              </p:ext>
            </p:extLst>
          </p:nvPr>
        </p:nvGraphicFramePr>
        <p:xfrm>
          <a:off x="5557999" y="703684"/>
          <a:ext cx="6456522" cy="5896272"/>
        </p:xfrm>
        <a:graphic>
          <a:graphicData uri="http://schemas.openxmlformats.org/drawingml/2006/table">
            <a:tbl>
              <a:tblPr/>
              <a:tblGrid>
                <a:gridCol w="1664604">
                  <a:extLst>
                    <a:ext uri="{9D8B030D-6E8A-4147-A177-3AD203B41FA5}">
                      <a16:colId xmlns:a16="http://schemas.microsoft.com/office/drawing/2014/main" val="2944306347"/>
                    </a:ext>
                  </a:extLst>
                </a:gridCol>
                <a:gridCol w="2442258">
                  <a:extLst>
                    <a:ext uri="{9D8B030D-6E8A-4147-A177-3AD203B41FA5}">
                      <a16:colId xmlns:a16="http://schemas.microsoft.com/office/drawing/2014/main" val="403949159"/>
                    </a:ext>
                  </a:extLst>
                </a:gridCol>
                <a:gridCol w="2349660">
                  <a:extLst>
                    <a:ext uri="{9D8B030D-6E8A-4147-A177-3AD203B41FA5}">
                      <a16:colId xmlns:a16="http://schemas.microsoft.com/office/drawing/2014/main" val="3416135614"/>
                    </a:ext>
                  </a:extLst>
                </a:gridCol>
              </a:tblGrid>
              <a:tr h="1149673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  <a:latin typeface="quote-cjk-patch"/>
                        </a:rPr>
                        <a:t>Аспект</a:t>
                      </a:r>
                    </a:p>
                  </a:txBody>
                  <a:tcPr marL="79598" marR="106130" marT="66331" marB="663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  <a:latin typeface="quote-cjk-patch"/>
                        </a:rPr>
                        <a:t>Формализация (жесткий контур)</a:t>
                      </a:r>
                    </a:p>
                  </a:txBody>
                  <a:tcPr marL="106130" marR="106130" marT="66331" marB="663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effectLst/>
                          <a:latin typeface="quote-cjk-patch"/>
                        </a:rPr>
                        <a:t>Семантический люфт (вариативность)</a:t>
                      </a:r>
                    </a:p>
                  </a:txBody>
                  <a:tcPr marL="106130" marR="106130" marT="66331" marB="663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413838"/>
                  </a:ext>
                </a:extLst>
              </a:tr>
              <a:tr h="1798463">
                <a:tc>
                  <a:txBody>
                    <a:bodyPr/>
                    <a:lstStyle/>
                    <a:p>
                      <a:r>
                        <a:rPr lang="ru-RU" sz="2000" b="1" dirty="0">
                          <a:effectLst/>
                          <a:latin typeface="quote-cjk-patch"/>
                        </a:rPr>
                        <a:t>Тематика</a:t>
                      </a:r>
                      <a:endParaRPr lang="ru-RU" sz="2000" b="0" dirty="0">
                        <a:effectLst/>
                        <a:latin typeface="quote-cjk-patch"/>
                      </a:endParaRPr>
                    </a:p>
                  </a:txBody>
                  <a:tcPr marL="79598" marR="106130" marT="66331" marB="663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>
                          <a:effectLst/>
                          <a:latin typeface="quote-cjk-patch"/>
                        </a:rPr>
                        <a:t>Только вопросы, связанные с тревогой</a:t>
                      </a:r>
                    </a:p>
                  </a:txBody>
                  <a:tcPr marL="106130" marR="106130" marT="66331" marB="663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>
                          <a:effectLst/>
                          <a:latin typeface="quote-cjk-patch"/>
                        </a:rPr>
                        <a:t>Разные проявления: страх ошибки, страх оценки, страх будущего</a:t>
                      </a:r>
                    </a:p>
                  </a:txBody>
                  <a:tcPr marL="106130" marR="79598" marT="66331" marB="663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214356"/>
                  </a:ext>
                </a:extLst>
              </a:tr>
              <a:tr h="1474068">
                <a:tc>
                  <a:txBody>
                    <a:bodyPr/>
                    <a:lstStyle/>
                    <a:p>
                      <a:r>
                        <a:rPr lang="ru-RU" sz="2000" b="1">
                          <a:effectLst/>
                          <a:latin typeface="quote-cjk-patch"/>
                        </a:rPr>
                        <a:t>Реакции</a:t>
                      </a:r>
                      <a:endParaRPr lang="ru-RU" sz="2000" b="0">
                        <a:effectLst/>
                        <a:latin typeface="quote-cjk-patch"/>
                      </a:endParaRPr>
                    </a:p>
                  </a:txBody>
                  <a:tcPr marL="79598" marR="106130" marT="66331" marB="663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>
                          <a:effectLst/>
                          <a:latin typeface="quote-cjk-patch"/>
                        </a:rPr>
                        <a:t>Базовое избегание, </a:t>
                      </a:r>
                      <a:r>
                        <a:rPr lang="ru-RU" sz="2000" b="0" dirty="0" err="1">
                          <a:effectLst/>
                          <a:latin typeface="quote-cjk-patch"/>
                        </a:rPr>
                        <a:t>соматика</a:t>
                      </a:r>
                      <a:endParaRPr lang="ru-RU" sz="2000" b="0" dirty="0">
                        <a:effectLst/>
                        <a:latin typeface="quote-cjk-patch"/>
                      </a:endParaRPr>
                    </a:p>
                  </a:txBody>
                  <a:tcPr marL="106130" marR="106130" marT="66331" marB="663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>
                          <a:effectLst/>
                          <a:latin typeface="quote-cjk-patch"/>
                        </a:rPr>
                        <a:t>То уход в детали, то </a:t>
                      </a:r>
                      <a:r>
                        <a:rPr lang="ru-RU" sz="2000" b="0" dirty="0" err="1">
                          <a:effectLst/>
                          <a:latin typeface="quote-cjk-patch"/>
                        </a:rPr>
                        <a:t>катастрофизация</a:t>
                      </a:r>
                      <a:r>
                        <a:rPr lang="ru-RU" sz="2000" b="0" dirty="0">
                          <a:effectLst/>
                          <a:latin typeface="quote-cjk-patch"/>
                        </a:rPr>
                        <a:t>, то замирание</a:t>
                      </a:r>
                    </a:p>
                  </a:txBody>
                  <a:tcPr marL="106130" marR="79598" marT="66331" marB="663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434261"/>
                  </a:ext>
                </a:extLst>
              </a:tr>
              <a:tr h="1474068">
                <a:tc>
                  <a:txBody>
                    <a:bodyPr/>
                    <a:lstStyle/>
                    <a:p>
                      <a:r>
                        <a:rPr lang="ru-RU" sz="2000" b="1">
                          <a:effectLst/>
                          <a:latin typeface="quote-cjk-patch"/>
                        </a:rPr>
                        <a:t>Язык</a:t>
                      </a:r>
                      <a:endParaRPr lang="ru-RU" sz="2000" b="0">
                        <a:effectLst/>
                        <a:latin typeface="quote-cjk-patch"/>
                      </a:endParaRPr>
                    </a:p>
                  </a:txBody>
                  <a:tcPr marL="79598" marR="106130" marT="66331" marB="663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>
                          <a:effectLst/>
                          <a:latin typeface="quote-cjk-patch"/>
                        </a:rPr>
                        <a:t>Много «что если?», неуверенность</a:t>
                      </a:r>
                    </a:p>
                  </a:txBody>
                  <a:tcPr marL="106130" marR="106130" marT="66331" marB="663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dirty="0">
                          <a:effectLst/>
                          <a:latin typeface="quote-cjk-patch"/>
                        </a:rPr>
                        <a:t>То молчаливый, то многословный, то сбивчивый</a:t>
                      </a:r>
                    </a:p>
                  </a:txBody>
                  <a:tcPr marL="106130" marR="79598" marT="66331" marB="663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3086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9765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BF54-EE4A-0FE5-D74E-6B5A7D2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826" y="136524"/>
            <a:ext cx="10386348" cy="430636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Дополнительные слои на основе автобиографических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3B5821-E0A9-2DC3-BF94-525B8F332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7911"/>
            <a:ext cx="12192000" cy="454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423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ABF54-EE4A-0FE5-D74E-6B5A7D211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826" y="136524"/>
            <a:ext cx="10386348" cy="430636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Теоретическая рамка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BD84F1-5BE0-E96D-5B5D-C532E0188C1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1332"/>
            <a:ext cx="9544164" cy="59575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520DF5-C737-DC0B-94D2-6A7AB3AC36A0}"/>
              </a:ext>
            </a:extLst>
          </p:cNvPr>
          <p:cNvSpPr txBox="1"/>
          <p:nvPr/>
        </p:nvSpPr>
        <p:spPr>
          <a:xfrm flipH="1">
            <a:off x="9327266" y="1141727"/>
            <a:ext cx="274898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Ключевой механизм: Навык консультативного взаимодействия рассматривается как высшая психическая функция в терминах Л.С. Выготского. Его развитие идет через этап </a:t>
            </a:r>
            <a:r>
              <a:rPr lang="ru-RU" sz="2000" dirty="0" err="1"/>
              <a:t>интерпсихический</a:t>
            </a:r>
            <a:r>
              <a:rPr lang="ru-RU" sz="2000" dirty="0"/>
              <a:t> (взаимодействие с ИИ-агентом как с «Другим») к </a:t>
            </a:r>
            <a:r>
              <a:rPr lang="ru-RU" sz="2000" dirty="0" err="1"/>
              <a:t>интрапсихическому</a:t>
            </a:r>
            <a:r>
              <a:rPr lang="ru-RU" sz="2000" dirty="0"/>
              <a:t> (внутренние навыки и интуиции).</a:t>
            </a:r>
          </a:p>
        </p:txBody>
      </p:sp>
    </p:spTree>
    <p:extLst>
      <p:ext uri="{BB962C8B-B14F-4D97-AF65-F5344CB8AC3E}">
        <p14:creationId xmlns:p14="http://schemas.microsoft.com/office/powerpoint/2010/main" val="3847742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1097</TotalTime>
  <Words>389</Words>
  <Application>Microsoft Office PowerPoint</Application>
  <PresentationFormat>Широкоэкранный</PresentationFormat>
  <Paragraphs>56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quote-cjk-patch</vt:lpstr>
      <vt:lpstr>Office Theme</vt:lpstr>
      <vt:lpstr>«Песочница консультанта»:  ИИ-тренажер для подготовки психологов</vt:lpstr>
      <vt:lpstr>Актуальность проекта</vt:lpstr>
      <vt:lpstr>Базовые параметры эксперимента</vt:lpstr>
      <vt:lpstr>Объект проектирования — консультативный процесс как целостная деятельность психолога-консультанта, развернутая во времени и включающая три фазы:</vt:lpstr>
      <vt:lpstr>В консультативном процессе объектом является не клиент как личность, а запрос клиента / проблема, с которой работает консультант. Клиент при этом остается полноправным субъектом взаимодействия, обладающим собственной волей, интерпретациями и обратной связью.</vt:lpstr>
      <vt:lpstr>Архитектура ИИ-тренажера «виртуальный клиент»</vt:lpstr>
      <vt:lpstr>Формализация и семантический люфт</vt:lpstr>
      <vt:lpstr>Дополнительные слои на основе автобиографических данных</vt:lpstr>
      <vt:lpstr>Теоретическая рамка</vt:lpstr>
      <vt:lpstr>Гипотеза</vt:lpstr>
      <vt:lpstr>Дизайн эксперимента</vt:lpstr>
      <vt:lpstr>Диагностический инструментарий</vt:lpstr>
      <vt:lpstr>Уровень эксперимента</vt:lpstr>
      <vt:lpstr>Паттерн эксперимента</vt:lpstr>
      <vt:lpstr>Риски</vt:lpstr>
      <vt:lpstr>Что нужно удержать</vt:lpstr>
      <vt:lpstr>Ожидаемые результаты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Кибер абстракция, шаблон презентации с сайта presentation-creation.ru</dc:title>
  <dc:creator>User Obstinate</dc:creator>
  <cp:lastModifiedBy>Пользователь</cp:lastModifiedBy>
  <cp:revision>98</cp:revision>
  <dcterms:created xsi:type="dcterms:W3CDTF">2023-08-23T11:31:43Z</dcterms:created>
  <dcterms:modified xsi:type="dcterms:W3CDTF">2026-06-22T07:37:16Z</dcterms:modified>
</cp:coreProperties>
</file>